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61" r:id="rId4"/>
    <p:sldId id="256" r:id="rId5"/>
    <p:sldId id="267" r:id="rId6"/>
    <p:sldId id="265" r:id="rId7"/>
    <p:sldId id="260" r:id="rId8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D6F0"/>
    <a:srgbClr val="F5F5F5"/>
    <a:srgbClr val="B6D5F0"/>
    <a:srgbClr val="A0C6FF"/>
    <a:srgbClr val="DAE3F3"/>
    <a:srgbClr val="96BA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13"/>
    <p:restoredTop sz="86283"/>
  </p:normalViewPr>
  <p:slideViewPr>
    <p:cSldViewPr snapToGrid="0">
      <p:cViewPr>
        <p:scale>
          <a:sx n="110" d="100"/>
          <a:sy n="110" d="100"/>
        </p:scale>
        <p:origin x="111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85C50-5966-7F47-B65F-115231D8156F}" type="datetimeFigureOut">
              <a:rPr lang="en-CH" smtClean="0"/>
              <a:t>5/26/23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13657F-E9E0-704C-BC01-D825157ACA77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93881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3657F-E9E0-704C-BC01-D825157ACA77}" type="slidenum">
              <a:rPr lang="en-CH" smtClean="0"/>
              <a:t>1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42639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/>
              <a:t>Rese</a:t>
            </a:r>
            <a:r>
              <a:rPr lang="en-GB" dirty="0" err="1"/>
              <a:t>ar</a:t>
            </a:r>
            <a:r>
              <a:rPr lang="en-CH"/>
              <a:t>ch Aim + motivation </a:t>
            </a:r>
          </a:p>
          <a:p>
            <a:r>
              <a:rPr lang="en-CH" sz="120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Are you looking to boost passenger satisfaction and increase profits for your airline? Look no further than your business class </a:t>
            </a:r>
            <a:r>
              <a:rPr lang="en-US" sz="12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passengers and potential business class passengers</a:t>
            </a:r>
            <a:r>
              <a:rPr lang="en-CH" sz="120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 With 70% of your total profit coming from these passengers, it's clear that they're crucial to your success. </a:t>
            </a:r>
            <a:endParaRPr lang="en-CH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CH" sz="120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Given the potential decrease in air travel due to climate change, it becomes </a:t>
            </a:r>
            <a:r>
              <a:rPr lang="en-US" sz="12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vital</a:t>
            </a:r>
            <a:r>
              <a:rPr lang="en-CH" sz="120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to focus on customer satisfaction in order to stay ahead of the competition.</a:t>
            </a:r>
            <a:endParaRPr lang="en-CH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Our aim is to</a:t>
            </a:r>
            <a:r>
              <a:rPr lang="en-CH" sz="120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identify which services should be </a:t>
            </a:r>
            <a:r>
              <a:rPr lang="en-CH" sz="1200" u="sng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marketed</a:t>
            </a:r>
            <a:r>
              <a:rPr lang="en-CH" sz="120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to </a:t>
            </a:r>
            <a:r>
              <a:rPr lang="en-US" sz="12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corporate</a:t>
            </a:r>
            <a:r>
              <a:rPr lang="en-CH" sz="120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travelers flying economy class to convince them to upgrade to business class. By doing so, we can enhance passenger satisfaction and drive profits for your airline. </a:t>
            </a:r>
            <a:endParaRPr lang="de-CH" sz="12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endParaRPr lang="de-CH" sz="12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r>
              <a:rPr lang="de-CH" sz="12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+ Dataset &amp; Kategorien erklären! </a:t>
            </a:r>
          </a:p>
          <a:p>
            <a:endParaRPr lang="de-CH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3657F-E9E0-704C-BC01-D825157ACA77}" type="slidenum">
              <a:rPr lang="en-CH" smtClean="0"/>
              <a:t>2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66608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Vorgehen + Methoden </a:t>
            </a:r>
          </a:p>
          <a:p>
            <a:endParaRPr lang="de-CH" dirty="0"/>
          </a:p>
          <a:p>
            <a:pPr lvl="0"/>
            <a:r>
              <a:rPr lang="en-US" dirty="0"/>
              <a:t>first Insight: </a:t>
            </a:r>
          </a:p>
          <a:p>
            <a:pPr lvl="1"/>
            <a:r>
              <a:rPr lang="en-US" dirty="0"/>
              <a:t>Investigated the different mean satisfaction between corporate and personal </a:t>
            </a:r>
            <a:r>
              <a:rPr lang="en-US" dirty="0" err="1"/>
              <a:t>travellers</a:t>
            </a:r>
            <a:r>
              <a:rPr lang="en-US" dirty="0"/>
              <a:t> between Business and Eco class:</a:t>
            </a:r>
          </a:p>
          <a:p>
            <a:pPr lvl="2"/>
            <a:r>
              <a:rPr lang="en-US" dirty="0"/>
              <a:t>Corporate travelers were less satisfied in </a:t>
            </a:r>
            <a:r>
              <a:rPr lang="en-US" dirty="0" err="1"/>
              <a:t>economoy</a:t>
            </a:r>
            <a:r>
              <a:rPr lang="en-US" dirty="0"/>
              <a:t> class than personal travelers</a:t>
            </a:r>
          </a:p>
          <a:p>
            <a:pPr lvl="2"/>
            <a:r>
              <a:rPr lang="en-US" dirty="0"/>
              <a:t>Corporate travelers were more satisfied in business class than personal travelers</a:t>
            </a:r>
          </a:p>
          <a:p>
            <a:pPr lvl="2"/>
            <a:r>
              <a:rPr lang="en-US" dirty="0"/>
              <a:t>-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Needs of corporate travelers are not fully met in </a:t>
            </a:r>
            <a:r>
              <a:rPr lang="en-US" dirty="0" err="1"/>
              <a:t>economoy</a:t>
            </a:r>
            <a:r>
              <a:rPr lang="en-US" dirty="0"/>
              <a:t> class &amp; they would be more </a:t>
            </a:r>
            <a:r>
              <a:rPr lang="en-US" dirty="0" err="1"/>
              <a:t>satifisied</a:t>
            </a:r>
            <a:r>
              <a:rPr lang="en-US" dirty="0"/>
              <a:t> upgrading to business class </a:t>
            </a:r>
          </a:p>
          <a:p>
            <a:pPr lvl="1"/>
            <a:r>
              <a:rPr lang="en-US" dirty="0"/>
              <a:t>Tried a few plots to answer our research question: (following slides)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1) Data Wrangling:</a:t>
            </a:r>
            <a:endParaRPr lang="en-US" dirty="0"/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Created subset only with necessary variables </a:t>
            </a:r>
            <a:endParaRPr lang="de-CH" dirty="0"/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NA’s analysis: </a:t>
            </a:r>
            <a:r>
              <a:rPr lang="en-US" dirty="0"/>
              <a:t>For each satisfaction variable: between mind. 0% ; max: 5.14% (mean: 0.8%) 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Final plot only works with data from corporate travelers 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Methods:  Vorgang step by step </a:t>
            </a:r>
            <a:r>
              <a:rPr lang="en-CH">
                <a:sym typeface="Wingdings" panose="05000000000000000000" pitchFamily="2" charset="2"/>
              </a:rPr>
              <a:t></a:t>
            </a:r>
            <a:r>
              <a:rPr lang="en-CH"/>
              <a:t> picture of markdown file; NA’s</a:t>
            </a:r>
            <a:endParaRPr lang="en-US" dirty="0"/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lvl="1"/>
            <a:endParaRPr lang="en-US" dirty="0"/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3657F-E9E0-704C-BC01-D825157ACA77}" type="slidenum">
              <a:rPr lang="en-CH" smtClean="0"/>
              <a:t>3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331288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Ideen hinter den Plots darstellen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3657F-E9E0-704C-BC01-D825157ACA77}" type="slidenum">
              <a:rPr lang="en-CH" smtClean="0"/>
              <a:t>4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42639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Ideen hinter den Plots </a:t>
            </a:r>
            <a:r>
              <a:rPr lang="en-CH"/>
              <a:t>darstellen </a:t>
            </a:r>
          </a:p>
          <a:p>
            <a:endParaRPr lang="en-CH"/>
          </a:p>
          <a:p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3) Computation of </a:t>
            </a:r>
            <a:r>
              <a:rPr lang="en-US" dirty="0" err="1">
                <a:latin typeface="Calibri" panose="020F0502020204030204" pitchFamily="34" charset="0"/>
                <a:sym typeface="Wingdings" pitchFamily="2" charset="2"/>
              </a:rPr>
              <a:t>porportions</a:t>
            </a:r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 and deltas </a:t>
            </a:r>
            <a:endParaRPr lang="en-CH"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20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We evaluated 14 different services and calculated the percentage of passengers who were satisfied or very satisfied (rated 4 or 5 on a scale) in </a:t>
            </a:r>
            <a:r>
              <a:rPr lang="en-US" sz="12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this two</a:t>
            </a:r>
            <a:r>
              <a:rPr lang="en-CH" sz="120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class</a:t>
            </a:r>
            <a:r>
              <a:rPr lang="en-US" sz="12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es</a:t>
            </a:r>
            <a:r>
              <a:rPr lang="en-CH" sz="120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 Then, we c</a:t>
            </a:r>
            <a:r>
              <a:rPr lang="en-CH" sz="1200" u="sng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ompared</a:t>
            </a:r>
            <a:r>
              <a:rPr lang="en-CH" sz="120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the proportions between economy and business class for each service to identify the largest differences.</a:t>
            </a:r>
            <a:endParaRPr lang="en-CH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CH"/>
          </a:p>
          <a:p>
            <a:r>
              <a:rPr lang="en-CH"/>
              <a:t>Plot erklären wie er aufgebaut ist </a:t>
            </a:r>
          </a:p>
          <a:p>
            <a:endParaRPr lang="en-CH"/>
          </a:p>
          <a:p>
            <a:r>
              <a:rPr lang="en-CH"/>
              <a:t> resultate + implications &amp; Methode  </a:t>
            </a:r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3657F-E9E0-704C-BC01-D825157ACA77}" type="slidenum">
              <a:rPr lang="en-CH" smtClean="0"/>
              <a:t>6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10998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7116E-7B9A-6BCE-974D-2CC40237F7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FA7C2B-A914-1A89-5641-78A0AC9C42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ACB53-113F-F46E-BEA4-35566C3C4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5/26/23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A64EC-61EB-BC44-5D6E-63BE446E5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1FD867-3442-AF7F-4842-7925AA174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713691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AFAE2-5E56-12CD-A570-760223D5B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EE723F-47A4-0082-657E-609165142C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C3157-0370-988C-9211-920265FC1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5/26/23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2AA63-DAF4-2775-FBF7-4B8147E12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E0B38-AC82-A345-EC2C-B686EF7FF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83070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02339E-5F73-3FC2-D4B7-191A414F78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DC7317-1917-F2F0-7095-892D412115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06AA3-F25C-22F9-026A-472C6B6C3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5/26/23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CFB9D-B8D7-5AE2-6197-D87FD5A22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587A0-E5B4-9DF0-77A3-F388F1791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61142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4AA70-27B6-8454-2319-978C0A498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3BC38-70B2-8CA5-D39A-30C98CD638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A24F31-E9F1-C04A-07B4-46DEDC298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5/26/23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FF432-F9DD-C400-B59F-E37773A38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18396-2130-3138-5688-41CBB381C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54979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BDCDC-C1D7-266C-6243-6D96FE37D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A8AF7-12D1-09D1-42EE-2A8454729D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1C7C6-E50F-D2B0-F889-EC341877F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5/26/23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F39FE-9207-9017-08EF-B256DDD46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D590BE-D4B3-C39C-2B48-B63B63B39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29593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E3409-4DDC-17C7-06E8-59282E115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8AB52-83F1-2D08-A4D3-0B7A67B503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1FCB12-7209-F39D-99F7-9F70853DAC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818665-CA7C-ECD3-D88E-1BA14654E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5/26/23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8EC9BB-79D6-0666-462A-213750C9F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34C00F-3FA7-69C1-F98E-8625169E0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43995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284E4-6B51-DBD3-FF15-61D4A5769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1C6BE6-C5DA-8FDD-20ED-3B7ACBA729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2B84E5-F6E4-E535-0D1A-E81B4CD1C8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8C1A4E-001E-85D0-FA24-44E0F8E663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FBE23F-73B8-14C6-9560-DC36A9E8BB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73835C-6CF0-153C-2D21-1E9E723F0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5/26/23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DD0F0C-21EE-5BFA-CE2D-47B579DCF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BD4B75-DAF8-67CB-0B70-F19369110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55245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C7200-412C-FC69-DC07-4A7C518A2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B381F2-BD28-B034-0390-AA9F4E7AF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5/26/23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80B3BC-3F0A-5E21-E92E-75AD1D557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3A5D49-8F8B-629E-AD29-2B1EAF14E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1502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A35DC4-759E-58D0-AC9E-B5A6B854A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5/26/23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F5025D-C00D-D934-0387-2C1A62523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2FD0E3-0364-53AD-563B-25BE00164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17555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6A234-7E76-FFC0-B24A-6E708B03C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F9623-4D6C-66FD-9A9D-1FD26AFF89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6AD678-9B19-7E9B-3EB4-0BA2CC9484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A854C7-EEB1-DA97-AE42-52C52B72E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5/26/23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F20A01-BBE4-7406-F269-0BBC099F2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70D204-077D-4CDA-B33A-8B681E713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08633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A4765-410C-9C26-BE55-F07A44D0B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582DBC-665E-CE8A-E097-9CB054B464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94D6E0-EA04-E13E-A43C-BEF228672A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D35C8C-C57E-585C-9B49-9A7D1B6E4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5/26/23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0CBC8B-9B57-6421-A1AB-CD999C79F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7899BF-D4F0-B3B5-BEC1-B10B1EB2F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84693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986B9A-1D56-BB81-0A26-6883CFB60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9C1A2-3C5D-8FA5-E8C3-94EA10193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CDF6F9-9D38-97E7-5E75-01B80B73EB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C76689-8582-794D-9C38-C0FFCB35800C}" type="datetimeFigureOut">
              <a:rPr lang="en-CH" smtClean="0"/>
              <a:t>5/26/23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C9AB8-B0E4-F383-68DB-791DE03AED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B15CC-CDD7-B504-1457-4C0331B88F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D7F7A-1A19-CA4E-A073-E29A2C32AAD1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73094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people in a waiting area&#10;&#10;Description automatically generated with low confidence">
            <a:extLst>
              <a:ext uri="{FF2B5EF4-FFF2-40B4-BE49-F238E27FC236}">
                <a16:creationId xmlns:a16="http://schemas.microsoft.com/office/drawing/2014/main" id="{D4419C94-76B9-9F65-F7BA-9E63DE98DB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  <a:solidFill>
            <a:srgbClr val="B7D6F0"/>
          </a:solidFill>
        </p:spPr>
      </p:pic>
    </p:spTree>
    <p:extLst>
      <p:ext uri="{BB962C8B-B14F-4D97-AF65-F5344CB8AC3E}">
        <p14:creationId xmlns:p14="http://schemas.microsoft.com/office/powerpoint/2010/main" val="690074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D6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EB9C3CFD-1892-0913-973C-2DAF83C8C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LI" sz="36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What</a:t>
            </a:r>
            <a:r>
              <a:rPr lang="de-LI" sz="3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de-LI" sz="36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aspects</a:t>
            </a:r>
            <a:r>
              <a:rPr lang="de-LI" sz="3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de-LI" sz="36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should</a:t>
            </a:r>
            <a:r>
              <a:rPr lang="de-LI" sz="3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de-LI" sz="36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the</a:t>
            </a:r>
            <a:r>
              <a:rPr lang="de-LI" sz="3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de-LI" sz="36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airline</a:t>
            </a:r>
            <a:r>
              <a:rPr lang="de-LI" sz="3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de-LI" sz="36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market</a:t>
            </a:r>
            <a:r>
              <a:rPr lang="de-LI" sz="3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de-LI" sz="36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to</a:t>
            </a:r>
            <a:r>
              <a:rPr lang="de-LI" sz="3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de-LI" sz="36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convince</a:t>
            </a:r>
            <a:r>
              <a:rPr lang="de-LI" sz="3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de-LI" sz="36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business</a:t>
            </a:r>
            <a:r>
              <a:rPr lang="de-LI" sz="3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de-LI" sz="36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travelers</a:t>
            </a:r>
            <a:r>
              <a:rPr lang="de-LI" sz="3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de-LI" sz="36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to</a:t>
            </a:r>
            <a:r>
              <a:rPr lang="de-LI" sz="3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upgrade </a:t>
            </a:r>
            <a:r>
              <a:rPr lang="de-LI" sz="36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from</a:t>
            </a:r>
            <a:r>
              <a:rPr lang="de-LI" sz="3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de-LI" sz="36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economy</a:t>
            </a:r>
            <a:r>
              <a:rPr lang="de-LI" sz="3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de-LI" sz="36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to</a:t>
            </a:r>
            <a:r>
              <a:rPr lang="de-LI" sz="3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de-LI" sz="36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business</a:t>
            </a:r>
            <a:r>
              <a:rPr lang="de-LI" sz="3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de-LI" sz="36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class</a:t>
            </a:r>
            <a:r>
              <a:rPr lang="de-LI" sz="3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?</a:t>
            </a:r>
            <a:endParaRPr lang="de-LI" sz="3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3AC86E35-78F4-E8CD-E80C-4705802D48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CH" dirty="0">
                <a:latin typeface="Calibri" panose="020F0502020204030204" pitchFamily="34" charset="0"/>
                <a:ea typeface="Times New Roman" panose="02020603050405020304" pitchFamily="18" charset="0"/>
              </a:rPr>
              <a:t>Bild von Flugzeug mit 70% Profit</a:t>
            </a:r>
          </a:p>
          <a:p>
            <a:pPr marL="0" indent="0">
              <a:buNone/>
            </a:pPr>
            <a:r>
              <a:rPr lang="de-CH" sz="2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+ Upgrade </a:t>
            </a:r>
            <a:r>
              <a:rPr lang="de-CH" dirty="0" err="1">
                <a:latin typeface="Calibri" panose="020F0502020204030204" pitchFamily="34" charset="0"/>
                <a:ea typeface="Times New Roman" panose="02020603050405020304" pitchFamily="18" charset="0"/>
              </a:rPr>
              <a:t>to</a:t>
            </a:r>
            <a:r>
              <a:rPr lang="de-CH" dirty="0"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de-CH" dirty="0" err="1">
                <a:latin typeface="Calibri" panose="020F0502020204030204" pitchFamily="34" charset="0"/>
                <a:ea typeface="Times New Roman" panose="02020603050405020304" pitchFamily="18" charset="0"/>
              </a:rPr>
              <a:t>business</a:t>
            </a:r>
            <a:r>
              <a:rPr lang="de-CH" dirty="0">
                <a:latin typeface="Calibri" panose="020F0502020204030204" pitchFamily="34" charset="0"/>
                <a:ea typeface="Times New Roman" panose="02020603050405020304" pitchFamily="18" charset="0"/>
              </a:rPr>
              <a:t>! </a:t>
            </a:r>
          </a:p>
          <a:p>
            <a:pPr marL="0" indent="0">
              <a:buNone/>
            </a:pPr>
            <a:endParaRPr lang="de-CH" sz="2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de-CH" dirty="0">
                <a:latin typeface="Calibri" panose="020F0502020204030204" pitchFamily="34" charset="0"/>
                <a:ea typeface="Times New Roman" panose="02020603050405020304" pitchFamily="18" charset="0"/>
              </a:rPr>
              <a:t>Bild von Dataset </a:t>
            </a:r>
            <a:endParaRPr lang="de-CH" sz="2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endParaRPr lang="de-CH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endParaRPr lang="de-CH" sz="2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r>
              <a:rPr lang="en-CH"/>
              <a:t>Dataset: </a:t>
            </a:r>
            <a:r>
              <a:rPr lang="en-CH" sz="280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'US Airline passenger satisfaction’ 2015 </a:t>
            </a:r>
            <a:endParaRPr lang="en-CH" sz="2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CH" sz="2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CH"/>
          </a:p>
          <a:p>
            <a:endParaRPr lang="en-CH"/>
          </a:p>
          <a:p>
            <a:endParaRPr lang="de-CH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35520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D6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Screenshot, Diagramm, Schrift enthält.&#10;&#10;Automatisch generierte Beschreibung">
            <a:extLst>
              <a:ext uri="{FF2B5EF4-FFF2-40B4-BE49-F238E27FC236}">
                <a16:creationId xmlns:a16="http://schemas.microsoft.com/office/drawing/2014/main" id="{42A53138-8A03-8A34-30B1-1ED8DE0E16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3995" y="821802"/>
            <a:ext cx="4541468" cy="3229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413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screenshot of a screenshot of a graph&#10;&#10;Description automatically generated with low confidence">
            <a:extLst>
              <a:ext uri="{FF2B5EF4-FFF2-40B4-BE49-F238E27FC236}">
                <a16:creationId xmlns:a16="http://schemas.microsoft.com/office/drawing/2014/main" id="{034F81F1-F282-A23B-2FF9-3A1B8C7868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712"/>
          <a:stretch/>
        </p:blipFill>
        <p:spPr>
          <a:xfrm>
            <a:off x="307775" y="261437"/>
            <a:ext cx="11576450" cy="633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673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611D54-13EB-EF70-F261-DE5AC2ACC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9DAD75F-89A4-C667-1D4F-91838AD71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6652" y="240640"/>
            <a:ext cx="8303944" cy="661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022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A6EC55-0E69-30DA-7CC6-623CD77842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595" t="145" r="23385"/>
          <a:stretch/>
        </p:blipFill>
        <p:spPr>
          <a:xfrm>
            <a:off x="3015574" y="145915"/>
            <a:ext cx="6235430" cy="660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168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D6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499B4BF-0EF7-4449-2593-60EFE3F48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Limitations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9A140FD-555F-A6AE-B467-5A2324DFB7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CH"/>
          </a:p>
          <a:p>
            <a:pPr marL="285750" indent="-285750">
              <a:buFont typeface="Wingdings" pitchFamily="2" charset="2"/>
              <a:buChar char="à"/>
            </a:pPr>
            <a:r>
              <a:rPr lang="en-CH">
                <a:sym typeface="Wingdings" pitchFamily="2" charset="2"/>
              </a:rPr>
              <a:t>Data set precovid 2015: airtravel might have changed quite a bit  prepandemic data</a:t>
            </a:r>
          </a:p>
          <a:p>
            <a:pPr marL="285750" indent="-285750">
              <a:buFont typeface="Wingdings" pitchFamily="2" charset="2"/>
              <a:buChar char="à"/>
            </a:pPr>
            <a:endParaRPr lang="en-CH"/>
          </a:p>
          <a:p>
            <a:r>
              <a:rPr lang="en-US" sz="2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Limitations? Not in the final presentation but in the 10min presentation</a:t>
            </a:r>
            <a:endParaRPr lang="en-CH" sz="2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Font typeface="Calibri" panose="020F0502020204030204" pitchFamily="34" charset="0"/>
              <a:buChar char="-"/>
            </a:pPr>
            <a:r>
              <a:rPr lang="en-US" sz="2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We haven’t considered all external and internal confounding variables (such as external: socioeconomic status, purchasing power; and internal: flight distance, what the different services entail)</a:t>
            </a:r>
            <a:endParaRPr lang="en-CH" sz="280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buFont typeface="Calibri" panose="020F0502020204030204" pitchFamily="34" charset="0"/>
              <a:buChar char="-"/>
            </a:pPr>
            <a:r>
              <a:rPr lang="en-US" sz="2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The Validity of the questionnaire cannot be assessed </a:t>
            </a:r>
            <a:endParaRPr lang="en-CH"/>
          </a:p>
          <a:p>
            <a:pPr marL="285750" indent="-285750">
              <a:buFont typeface="Wingdings" pitchFamily="2" charset="2"/>
              <a:buChar char="à"/>
            </a:pPr>
            <a:endParaRPr lang="en-CH"/>
          </a:p>
          <a:p>
            <a:r>
              <a:rPr lang="en-CH"/>
              <a:t>Relektion</a:t>
            </a:r>
          </a:p>
          <a:p>
            <a:r>
              <a:rPr lang="en-CH"/>
              <a:t>- </a:t>
            </a:r>
            <a:r>
              <a:rPr lang="en-GB" dirty="0"/>
              <a:t>N</a:t>
            </a:r>
            <a:r>
              <a:rPr lang="en-CH"/>
              <a:t>icht immer inferenzstatistik betreiben (haben wir direkt gemacht)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68802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477</Words>
  <Application>Microsoft Macintosh PowerPoint</Application>
  <PresentationFormat>Breitbild</PresentationFormat>
  <Paragraphs>59</Paragraphs>
  <Slides>7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Wingdings</vt:lpstr>
      <vt:lpstr>Office Theme</vt:lpstr>
      <vt:lpstr>PowerPoint-Präsentation</vt:lpstr>
      <vt:lpstr>What aspects should the airline market to convince business travelers to upgrade from economy to business class?</vt:lpstr>
      <vt:lpstr>PowerPoint-Präsentation</vt:lpstr>
      <vt:lpstr>PowerPoint-Präsentation</vt:lpstr>
      <vt:lpstr> </vt:lpstr>
      <vt:lpstr>PowerPoint-Präsentation</vt:lpstr>
      <vt:lpstr>Limitations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Viviane Pinti</dc:creator>
  <cp:lastModifiedBy>Cosima Meier</cp:lastModifiedBy>
  <cp:revision>16</cp:revision>
  <dcterms:created xsi:type="dcterms:W3CDTF">2023-05-01T17:52:53Z</dcterms:created>
  <dcterms:modified xsi:type="dcterms:W3CDTF">2023-05-26T12:51:46Z</dcterms:modified>
</cp:coreProperties>
</file>

<file path=docProps/thumbnail.jpeg>
</file>